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A42F2A-C570-4448-8484-C548669862AB}" v="4" dt="2025-03-18T16:58:02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7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ore K" userId="bdf9b6c4f8154713" providerId="LiveId" clId="{73A42F2A-C570-4448-8484-C548669862AB}"/>
    <pc:docChg chg="modSld">
      <pc:chgData name="Kishore K" userId="bdf9b6c4f8154713" providerId="LiveId" clId="{73A42F2A-C570-4448-8484-C548669862AB}" dt="2025-03-18T16:58:02.919" v="5"/>
      <pc:docMkLst>
        <pc:docMk/>
      </pc:docMkLst>
      <pc:sldChg chg="addSp modSp mod">
        <pc:chgData name="Kishore K" userId="bdf9b6c4f8154713" providerId="LiveId" clId="{73A42F2A-C570-4448-8484-C548669862AB}" dt="2025-03-18T16:57:31.753" v="2" actId="2085"/>
        <pc:sldMkLst>
          <pc:docMk/>
          <pc:sldMk cId="0" sldId="256"/>
        </pc:sldMkLst>
        <pc:spChg chg="add mod">
          <ac:chgData name="Kishore K" userId="bdf9b6c4f8154713" providerId="LiveId" clId="{73A42F2A-C570-4448-8484-C548669862AB}" dt="2025-03-18T16:57:31.753" v="2" actId="2085"/>
          <ac:spMkLst>
            <pc:docMk/>
            <pc:sldMk cId="0" sldId="256"/>
            <ac:spMk id="2" creationId="{A07745DC-00AF-5F59-E6E5-67C301D5A97C}"/>
          </ac:spMkLst>
        </pc:spChg>
      </pc:sldChg>
      <pc:sldChg chg="addSp modSp">
        <pc:chgData name="Kishore K" userId="bdf9b6c4f8154713" providerId="LiveId" clId="{73A42F2A-C570-4448-8484-C548669862AB}" dt="2025-03-18T16:57:39.436" v="3"/>
        <pc:sldMkLst>
          <pc:docMk/>
          <pc:sldMk cId="0" sldId="257"/>
        </pc:sldMkLst>
        <pc:spChg chg="add mod">
          <ac:chgData name="Kishore K" userId="bdf9b6c4f8154713" providerId="LiveId" clId="{73A42F2A-C570-4448-8484-C548669862AB}" dt="2025-03-18T16:57:39.436" v="3"/>
          <ac:spMkLst>
            <pc:docMk/>
            <pc:sldMk cId="0" sldId="257"/>
            <ac:spMk id="2" creationId="{0166E858-B03F-E2E7-90F7-34B8020C931C}"/>
          </ac:spMkLst>
        </pc:spChg>
      </pc:sldChg>
      <pc:sldChg chg="addSp modSp">
        <pc:chgData name="Kishore K" userId="bdf9b6c4f8154713" providerId="LiveId" clId="{73A42F2A-C570-4448-8484-C548669862AB}" dt="2025-03-18T16:57:58.001" v="4"/>
        <pc:sldMkLst>
          <pc:docMk/>
          <pc:sldMk cId="0" sldId="259"/>
        </pc:sldMkLst>
        <pc:spChg chg="add mod">
          <ac:chgData name="Kishore K" userId="bdf9b6c4f8154713" providerId="LiveId" clId="{73A42F2A-C570-4448-8484-C548669862AB}" dt="2025-03-18T16:57:58.001" v="4"/>
          <ac:spMkLst>
            <pc:docMk/>
            <pc:sldMk cId="0" sldId="259"/>
            <ac:spMk id="2" creationId="{0BB5A274-C3F4-50FB-4642-DEA4D70057BB}"/>
          </ac:spMkLst>
        </pc:spChg>
      </pc:sldChg>
      <pc:sldChg chg="addSp modSp">
        <pc:chgData name="Kishore K" userId="bdf9b6c4f8154713" providerId="LiveId" clId="{73A42F2A-C570-4448-8484-C548669862AB}" dt="2025-03-18T16:58:02.919" v="5"/>
        <pc:sldMkLst>
          <pc:docMk/>
          <pc:sldMk cId="0" sldId="260"/>
        </pc:sldMkLst>
        <pc:spChg chg="add mod">
          <ac:chgData name="Kishore K" userId="bdf9b6c4f8154713" providerId="LiveId" clId="{73A42F2A-C570-4448-8484-C548669862AB}" dt="2025-03-18T16:58:02.919" v="5"/>
          <ac:spMkLst>
            <pc:docMk/>
            <pc:sldMk cId="0" sldId="260"/>
            <ac:spMk id="2" creationId="{D0AFF74F-0BA6-3B2B-8270-A54C7BDD43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82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3/18/2025</a:t>
            </a:fld>
            <a:endParaRPr lang="en-US"/>
          </a:p>
        </p:txBody>
      </p:sp>
      <p:sp>
        <p:nvSpPr>
          <p:cNvPr id="1048683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68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8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5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57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0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6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1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6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69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4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71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7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7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8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577" name="Text 0"/>
          <p:cNvSpPr/>
          <p:nvPr/>
        </p:nvSpPr>
        <p:spPr>
          <a:xfrm>
            <a:off x="6324124" y="2856190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Scrum Methodology</a:t>
            </a:r>
            <a:endParaRPr lang="en-US" sz="4400" dirty="0"/>
          </a:p>
        </p:txBody>
      </p:sp>
      <p:sp>
        <p:nvSpPr>
          <p:cNvPr id="1048578" name="Text 1"/>
          <p:cNvSpPr/>
          <p:nvPr/>
        </p:nvSpPr>
        <p:spPr>
          <a:xfrm>
            <a:off x="6324124" y="3919180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Scrum is a popular Agile framework. It helps teams work efficiently. Scrum breaks down complex tasks. Teams deliver high-value products.</a:t>
            </a:r>
            <a:endParaRPr lang="en-US" sz="1850" dirty="0"/>
          </a:p>
        </p:txBody>
      </p:sp>
      <p:sp>
        <p:nvSpPr>
          <p:cNvPr id="1048579" name="Shape 2"/>
          <p:cNvSpPr/>
          <p:nvPr/>
        </p:nvSpPr>
        <p:spPr>
          <a:xfrm>
            <a:off x="6324124" y="49722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48580" name="Text 3"/>
          <p:cNvSpPr/>
          <p:nvPr/>
        </p:nvSpPr>
        <p:spPr>
          <a:xfrm>
            <a:off x="6564487" y="5163740"/>
            <a:ext cx="3330070" cy="9340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</a:t>
            </a:r>
            <a:endParaRPr lang="en-US" sz="2350" dirty="0"/>
          </a:p>
          <a:p>
            <a:pPr marL="0" indent="0" algn="l">
              <a:lnSpc>
                <a:spcPts val="3250"/>
              </a:lnSpc>
              <a:buNone/>
            </a:pPr>
            <a:r>
              <a:rPr lang="en-US" altLang="en-GB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KISHORE.K</a:t>
            </a:r>
            <a:endParaRPr lang="en-US" sz="23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7745DC-00AF-5F59-E6E5-67C301D5A97C}"/>
              </a:ext>
            </a:extLst>
          </p:cNvPr>
          <p:cNvSpPr/>
          <p:nvPr/>
        </p:nvSpPr>
        <p:spPr>
          <a:xfrm>
            <a:off x="12708294" y="7663543"/>
            <a:ext cx="1922106" cy="5660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585" name="Text 0"/>
          <p:cNvSpPr/>
          <p:nvPr/>
        </p:nvSpPr>
        <p:spPr>
          <a:xfrm>
            <a:off x="837724" y="1549837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What is Scrum?</a:t>
            </a:r>
            <a:endParaRPr lang="en-US" sz="4400" dirty="0"/>
          </a:p>
        </p:txBody>
      </p:sp>
      <p:sp>
        <p:nvSpPr>
          <p:cNvPr id="1048586" name="Shape 1"/>
          <p:cNvSpPr/>
          <p:nvPr/>
        </p:nvSpPr>
        <p:spPr>
          <a:xfrm>
            <a:off x="837724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48587" name="Text 2"/>
          <p:cNvSpPr/>
          <p:nvPr/>
        </p:nvSpPr>
        <p:spPr>
          <a:xfrm>
            <a:off x="937974" y="2940010"/>
            <a:ext cx="337899" cy="4224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1048588" name="Text 3"/>
          <p:cNvSpPr/>
          <p:nvPr/>
        </p:nvSpPr>
        <p:spPr>
          <a:xfrm>
            <a:off x="1615559" y="288202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Agile Framework</a:t>
            </a:r>
            <a:endParaRPr lang="en-US" sz="2200" dirty="0"/>
          </a:p>
        </p:txBody>
      </p:sp>
      <p:sp>
        <p:nvSpPr>
          <p:cNvPr id="1048589" name="Text 4"/>
          <p:cNvSpPr/>
          <p:nvPr/>
        </p:nvSpPr>
        <p:spPr>
          <a:xfrm>
            <a:off x="1615559" y="3377565"/>
            <a:ext cx="283678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Scrum is a lightweight Agile framework. It manages complex software development.</a:t>
            </a:r>
            <a:endParaRPr lang="en-US" sz="1850" dirty="0"/>
          </a:p>
        </p:txBody>
      </p:sp>
      <p:sp>
        <p:nvSpPr>
          <p:cNvPr id="1048590" name="Shape 5"/>
          <p:cNvSpPr/>
          <p:nvPr/>
        </p:nvSpPr>
        <p:spPr>
          <a:xfrm>
            <a:off x="4691658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48591" name="Text 6"/>
          <p:cNvSpPr/>
          <p:nvPr/>
        </p:nvSpPr>
        <p:spPr>
          <a:xfrm>
            <a:off x="4791908" y="2940010"/>
            <a:ext cx="337899" cy="4224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48592" name="Text 7"/>
          <p:cNvSpPr/>
          <p:nvPr/>
        </p:nvSpPr>
        <p:spPr>
          <a:xfrm>
            <a:off x="5469493" y="288202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Self-Organizing Teams</a:t>
            </a:r>
            <a:endParaRPr lang="en-US" sz="2200" dirty="0"/>
          </a:p>
        </p:txBody>
      </p:sp>
      <p:sp>
        <p:nvSpPr>
          <p:cNvPr id="1048593" name="Text 8"/>
          <p:cNvSpPr/>
          <p:nvPr/>
        </p:nvSpPr>
        <p:spPr>
          <a:xfrm>
            <a:off x="5469493" y="3377565"/>
            <a:ext cx="283678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Teams self-organize and work collaboratively. They work toward a common goal.</a:t>
            </a:r>
            <a:endParaRPr lang="en-US" sz="1850" dirty="0"/>
          </a:p>
        </p:txBody>
      </p:sp>
      <p:sp>
        <p:nvSpPr>
          <p:cNvPr id="1048594" name="Shape 9"/>
          <p:cNvSpPr/>
          <p:nvPr/>
        </p:nvSpPr>
        <p:spPr>
          <a:xfrm>
            <a:off x="837724" y="541817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48595" name="Text 10"/>
          <p:cNvSpPr/>
          <p:nvPr/>
        </p:nvSpPr>
        <p:spPr>
          <a:xfrm>
            <a:off x="937974" y="5476161"/>
            <a:ext cx="337899" cy="4224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048596" name="Text 11"/>
          <p:cNvSpPr/>
          <p:nvPr/>
        </p:nvSpPr>
        <p:spPr>
          <a:xfrm>
            <a:off x="1615559" y="541817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Iterative Development</a:t>
            </a:r>
            <a:endParaRPr lang="en-US" sz="2200" dirty="0"/>
          </a:p>
        </p:txBody>
      </p:sp>
      <p:sp>
        <p:nvSpPr>
          <p:cNvPr id="1048597" name="Text 12"/>
          <p:cNvSpPr/>
          <p:nvPr/>
        </p:nvSpPr>
        <p:spPr>
          <a:xfrm>
            <a:off x="1615559" y="5913715"/>
            <a:ext cx="669071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Delivers high-value products efficiently. It uses incremental and iterative development.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02" name="Text 0"/>
          <p:cNvSpPr/>
          <p:nvPr/>
        </p:nvSpPr>
        <p:spPr>
          <a:xfrm>
            <a:off x="837724" y="1977033"/>
            <a:ext cx="6166128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Advantages of Scrum</a:t>
            </a:r>
            <a:endParaRPr lang="en-US" sz="4400" dirty="0"/>
          </a:p>
        </p:txBody>
      </p:sp>
      <p:pic>
        <p:nvPicPr>
          <p:cNvPr id="209716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40023"/>
            <a:ext cx="562451" cy="562451"/>
          </a:xfrm>
          <a:prstGeom prst="rect">
            <a:avLst/>
          </a:prstGeom>
        </p:spPr>
      </p:pic>
      <p:sp>
        <p:nvSpPr>
          <p:cNvPr id="1048603" name="Text 1"/>
          <p:cNvSpPr/>
          <p:nvPr/>
        </p:nvSpPr>
        <p:spPr>
          <a:xfrm>
            <a:off x="837724" y="3841790"/>
            <a:ext cx="225016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Lightweight</a:t>
            </a:r>
            <a:endParaRPr lang="en-US" sz="2200" dirty="0"/>
          </a:p>
        </p:txBody>
      </p:sp>
      <p:sp>
        <p:nvSpPr>
          <p:cNvPr id="1048604" name="Text 2"/>
          <p:cNvSpPr/>
          <p:nvPr/>
        </p:nvSpPr>
        <p:spPr>
          <a:xfrm>
            <a:off x="837724" y="4337328"/>
            <a:ext cx="2250162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Offers a minimalistic structure. It doesn't overburden teams.</a:t>
            </a:r>
            <a:endParaRPr lang="en-US" sz="1850" dirty="0"/>
          </a:p>
        </p:txBody>
      </p:sp>
      <p:pic>
        <p:nvPicPr>
          <p:cNvPr id="209716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040023"/>
            <a:ext cx="562451" cy="562451"/>
          </a:xfrm>
          <a:prstGeom prst="rect">
            <a:avLst/>
          </a:prstGeom>
        </p:spPr>
      </p:pic>
      <p:sp>
        <p:nvSpPr>
          <p:cNvPr id="1048605" name="Text 3"/>
          <p:cNvSpPr/>
          <p:nvPr/>
        </p:nvSpPr>
        <p:spPr>
          <a:xfrm>
            <a:off x="3446859" y="3841790"/>
            <a:ext cx="225016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Self-Organization</a:t>
            </a:r>
            <a:endParaRPr lang="en-US" sz="2200" dirty="0"/>
          </a:p>
        </p:txBody>
      </p:sp>
      <p:sp>
        <p:nvSpPr>
          <p:cNvPr id="1048606" name="Text 4"/>
          <p:cNvSpPr/>
          <p:nvPr/>
        </p:nvSpPr>
        <p:spPr>
          <a:xfrm>
            <a:off x="3446859" y="4337328"/>
            <a:ext cx="2250162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Empowers team members to take ownership. They manage their own tasks.</a:t>
            </a:r>
            <a:endParaRPr lang="en-US" sz="1850" dirty="0"/>
          </a:p>
        </p:txBody>
      </p:sp>
      <p:pic>
        <p:nvPicPr>
          <p:cNvPr id="209716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040023"/>
            <a:ext cx="562570" cy="562570"/>
          </a:xfrm>
          <a:prstGeom prst="rect">
            <a:avLst/>
          </a:prstGeom>
        </p:spPr>
      </p:pic>
      <p:sp>
        <p:nvSpPr>
          <p:cNvPr id="1048607" name="Text 5"/>
          <p:cNvSpPr/>
          <p:nvPr/>
        </p:nvSpPr>
        <p:spPr>
          <a:xfrm>
            <a:off x="6055995" y="3841909"/>
            <a:ext cx="2250281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Team Collaboration</a:t>
            </a:r>
            <a:endParaRPr lang="en-US" sz="2200" dirty="0"/>
          </a:p>
        </p:txBody>
      </p:sp>
      <p:sp>
        <p:nvSpPr>
          <p:cNvPr id="1048608" name="Text 6"/>
          <p:cNvSpPr/>
          <p:nvPr/>
        </p:nvSpPr>
        <p:spPr>
          <a:xfrm>
            <a:off x="6055995" y="4689396"/>
            <a:ext cx="2250281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Encourages regular communication. It solves problems faster.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613" name="Text 0"/>
          <p:cNvSpPr/>
          <p:nvPr/>
        </p:nvSpPr>
        <p:spPr>
          <a:xfrm>
            <a:off x="6294953" y="635675"/>
            <a:ext cx="5436156" cy="679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kern="0" spc="-86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Scrum Lifecycle</a:t>
            </a:r>
            <a:endParaRPr lang="en-US" sz="4250" dirty="0"/>
          </a:p>
        </p:txBody>
      </p:sp>
      <p:sp>
        <p:nvSpPr>
          <p:cNvPr id="1048614" name="Shape 1"/>
          <p:cNvSpPr/>
          <p:nvPr/>
        </p:nvSpPr>
        <p:spPr>
          <a:xfrm>
            <a:off x="6554867" y="1661636"/>
            <a:ext cx="30480" cy="5932170"/>
          </a:xfrm>
          <a:prstGeom prst="roundRect">
            <a:avLst>
              <a:gd name="adj" fmla="val 318360"/>
            </a:avLst>
          </a:prstGeom>
          <a:solidFill>
            <a:srgbClr val="DABADD"/>
          </a:solidFill>
        </p:spPr>
      </p:sp>
      <p:sp>
        <p:nvSpPr>
          <p:cNvPr id="1048615" name="Shape 2"/>
          <p:cNvSpPr/>
          <p:nvPr/>
        </p:nvSpPr>
        <p:spPr>
          <a:xfrm>
            <a:off x="6784300" y="2166223"/>
            <a:ext cx="693063" cy="30480"/>
          </a:xfrm>
          <a:prstGeom prst="roundRect">
            <a:avLst>
              <a:gd name="adj" fmla="val 318360"/>
            </a:avLst>
          </a:prstGeom>
          <a:solidFill>
            <a:srgbClr val="DABADD"/>
          </a:solidFill>
        </p:spPr>
      </p:sp>
      <p:sp>
        <p:nvSpPr>
          <p:cNvPr id="1048616" name="Shape 3"/>
          <p:cNvSpPr/>
          <p:nvPr/>
        </p:nvSpPr>
        <p:spPr>
          <a:xfrm>
            <a:off x="6294953" y="1921550"/>
            <a:ext cx="519827" cy="519827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48617" name="Text 4"/>
          <p:cNvSpPr/>
          <p:nvPr/>
        </p:nvSpPr>
        <p:spPr>
          <a:xfrm>
            <a:off x="6391811" y="1977628"/>
            <a:ext cx="326112" cy="407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1048618" name="Text 5"/>
          <p:cNvSpPr/>
          <p:nvPr/>
        </p:nvSpPr>
        <p:spPr>
          <a:xfrm>
            <a:off x="7710011" y="1892618"/>
            <a:ext cx="2718078" cy="3396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Sprint</a:t>
            </a:r>
            <a:endParaRPr lang="en-US" sz="2100" dirty="0"/>
          </a:p>
        </p:txBody>
      </p:sp>
      <p:sp>
        <p:nvSpPr>
          <p:cNvPr id="1048619" name="Text 6"/>
          <p:cNvSpPr/>
          <p:nvPr/>
        </p:nvSpPr>
        <p:spPr>
          <a:xfrm>
            <a:off x="7710011" y="2370892"/>
            <a:ext cx="6111835" cy="3695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Time-boxed development cycle. It lasts less than one month.</a:t>
            </a:r>
            <a:endParaRPr lang="en-US" sz="1800" dirty="0"/>
          </a:p>
        </p:txBody>
      </p:sp>
      <p:sp>
        <p:nvSpPr>
          <p:cNvPr id="1048620" name="Shape 7"/>
          <p:cNvSpPr/>
          <p:nvPr/>
        </p:nvSpPr>
        <p:spPr>
          <a:xfrm>
            <a:off x="6784300" y="3707011"/>
            <a:ext cx="693063" cy="30480"/>
          </a:xfrm>
          <a:prstGeom prst="roundRect">
            <a:avLst>
              <a:gd name="adj" fmla="val 318360"/>
            </a:avLst>
          </a:prstGeom>
          <a:solidFill>
            <a:srgbClr val="DABADD"/>
          </a:solidFill>
        </p:spPr>
      </p:sp>
      <p:sp>
        <p:nvSpPr>
          <p:cNvPr id="1048621" name="Shape 8"/>
          <p:cNvSpPr/>
          <p:nvPr/>
        </p:nvSpPr>
        <p:spPr>
          <a:xfrm>
            <a:off x="6294953" y="3462338"/>
            <a:ext cx="519827" cy="519827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48622" name="Text 9"/>
          <p:cNvSpPr/>
          <p:nvPr/>
        </p:nvSpPr>
        <p:spPr>
          <a:xfrm>
            <a:off x="6391811" y="3518416"/>
            <a:ext cx="326112" cy="407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048623" name="Text 10"/>
          <p:cNvSpPr/>
          <p:nvPr/>
        </p:nvSpPr>
        <p:spPr>
          <a:xfrm>
            <a:off x="7710011" y="3433405"/>
            <a:ext cx="2718078" cy="3396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Release</a:t>
            </a:r>
            <a:endParaRPr lang="en-US" sz="2100" dirty="0"/>
          </a:p>
        </p:txBody>
      </p:sp>
      <p:sp>
        <p:nvSpPr>
          <p:cNvPr id="1048624" name="Text 11"/>
          <p:cNvSpPr/>
          <p:nvPr/>
        </p:nvSpPr>
        <p:spPr>
          <a:xfrm>
            <a:off x="7710011" y="3911679"/>
            <a:ext cx="6111835" cy="3695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Completed product is delivered to the customer.</a:t>
            </a:r>
            <a:endParaRPr lang="en-US" sz="1800" dirty="0"/>
          </a:p>
        </p:txBody>
      </p:sp>
      <p:sp>
        <p:nvSpPr>
          <p:cNvPr id="1048625" name="Shape 12"/>
          <p:cNvSpPr/>
          <p:nvPr/>
        </p:nvSpPr>
        <p:spPr>
          <a:xfrm>
            <a:off x="6784300" y="5247799"/>
            <a:ext cx="693063" cy="30480"/>
          </a:xfrm>
          <a:prstGeom prst="roundRect">
            <a:avLst>
              <a:gd name="adj" fmla="val 318360"/>
            </a:avLst>
          </a:prstGeom>
          <a:solidFill>
            <a:srgbClr val="DABADD"/>
          </a:solidFill>
        </p:spPr>
      </p:sp>
      <p:sp>
        <p:nvSpPr>
          <p:cNvPr id="1048626" name="Shape 13"/>
          <p:cNvSpPr/>
          <p:nvPr/>
        </p:nvSpPr>
        <p:spPr>
          <a:xfrm>
            <a:off x="6294953" y="5003125"/>
            <a:ext cx="519827" cy="519827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48627" name="Text 14"/>
          <p:cNvSpPr/>
          <p:nvPr/>
        </p:nvSpPr>
        <p:spPr>
          <a:xfrm>
            <a:off x="6391811" y="5059204"/>
            <a:ext cx="326112" cy="407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048628" name="Text 15"/>
          <p:cNvSpPr/>
          <p:nvPr/>
        </p:nvSpPr>
        <p:spPr>
          <a:xfrm>
            <a:off x="7710011" y="4974193"/>
            <a:ext cx="2718078" cy="3396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Sprint Review</a:t>
            </a:r>
            <a:endParaRPr lang="en-US" sz="2100" dirty="0"/>
          </a:p>
        </p:txBody>
      </p:sp>
      <p:sp>
        <p:nvSpPr>
          <p:cNvPr id="1048629" name="Text 16"/>
          <p:cNvSpPr/>
          <p:nvPr/>
        </p:nvSpPr>
        <p:spPr>
          <a:xfrm>
            <a:off x="7710011" y="5452467"/>
            <a:ext cx="6111835" cy="3695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 remaining features and product backlog.</a:t>
            </a:r>
            <a:endParaRPr lang="en-US" sz="1800" dirty="0"/>
          </a:p>
        </p:txBody>
      </p:sp>
      <p:sp>
        <p:nvSpPr>
          <p:cNvPr id="1048630" name="Shape 17"/>
          <p:cNvSpPr/>
          <p:nvPr/>
        </p:nvSpPr>
        <p:spPr>
          <a:xfrm>
            <a:off x="6784300" y="6788587"/>
            <a:ext cx="693063" cy="30480"/>
          </a:xfrm>
          <a:prstGeom prst="roundRect">
            <a:avLst>
              <a:gd name="adj" fmla="val 318360"/>
            </a:avLst>
          </a:prstGeom>
          <a:solidFill>
            <a:srgbClr val="DABADD"/>
          </a:solidFill>
        </p:spPr>
      </p:sp>
      <p:sp>
        <p:nvSpPr>
          <p:cNvPr id="1048631" name="Shape 18"/>
          <p:cNvSpPr/>
          <p:nvPr/>
        </p:nvSpPr>
        <p:spPr>
          <a:xfrm>
            <a:off x="6294953" y="6543913"/>
            <a:ext cx="519827" cy="519827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48632" name="Text 19"/>
          <p:cNvSpPr/>
          <p:nvPr/>
        </p:nvSpPr>
        <p:spPr>
          <a:xfrm>
            <a:off x="6391811" y="6599992"/>
            <a:ext cx="326112" cy="407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550" dirty="0"/>
          </a:p>
        </p:txBody>
      </p:sp>
      <p:sp>
        <p:nvSpPr>
          <p:cNvPr id="1048633" name="Text 20"/>
          <p:cNvSpPr/>
          <p:nvPr/>
        </p:nvSpPr>
        <p:spPr>
          <a:xfrm>
            <a:off x="7710011" y="6514981"/>
            <a:ext cx="2718078" cy="3396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Sprint Retrospective</a:t>
            </a:r>
            <a:endParaRPr lang="en-US" sz="2100" dirty="0"/>
          </a:p>
        </p:txBody>
      </p:sp>
      <p:sp>
        <p:nvSpPr>
          <p:cNvPr id="1048634" name="Text 21"/>
          <p:cNvSpPr/>
          <p:nvPr/>
        </p:nvSpPr>
        <p:spPr>
          <a:xfrm>
            <a:off x="7710011" y="6993255"/>
            <a:ext cx="6111835" cy="3695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Assess quality and project status after sprint.</a:t>
            </a: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5A274-C3F4-50FB-4642-DEA4D70057BB}"/>
              </a:ext>
            </a:extLst>
          </p:cNvPr>
          <p:cNvSpPr/>
          <p:nvPr/>
        </p:nvSpPr>
        <p:spPr>
          <a:xfrm>
            <a:off x="12708294" y="7663543"/>
            <a:ext cx="1922106" cy="5660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Scrum Advantages</a:t>
            </a:r>
            <a:endParaRPr lang="en-US" sz="4400" dirty="0"/>
          </a:p>
        </p:txBody>
      </p:sp>
      <p:sp>
        <p:nvSpPr>
          <p:cNvPr id="1048640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Faster Delivery</a:t>
            </a:r>
            <a:endParaRPr lang="en-US" sz="2200" dirty="0"/>
          </a:p>
        </p:txBody>
      </p:sp>
      <p:sp>
        <p:nvSpPr>
          <p:cNvPr id="1048641" name="Text 2"/>
          <p:cNvSpPr/>
          <p:nvPr/>
        </p:nvSpPr>
        <p:spPr>
          <a:xfrm>
            <a:off x="837724" y="4379357"/>
            <a:ext cx="3928586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Scrum focuses on short cycles. Output is faster and costs are lower.</a:t>
            </a:r>
            <a:endParaRPr lang="en-US" sz="1850" dirty="0"/>
          </a:p>
        </p:txBody>
      </p:sp>
      <p:sp>
        <p:nvSpPr>
          <p:cNvPr id="1048642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Satisfaction</a:t>
            </a:r>
            <a:endParaRPr lang="en-US" sz="2200" dirty="0"/>
          </a:p>
        </p:txBody>
      </p:sp>
      <p:sp>
        <p:nvSpPr>
          <p:cNvPr id="1048643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 customer feedback ensures alignment. The product meets customer needs.</a:t>
            </a:r>
            <a:endParaRPr lang="en-US" sz="1850" dirty="0"/>
          </a:p>
        </p:txBody>
      </p:sp>
      <p:sp>
        <p:nvSpPr>
          <p:cNvPr id="1048644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Improved Quality</a:t>
            </a:r>
            <a:endParaRPr lang="en-US" sz="2200" dirty="0"/>
          </a:p>
        </p:txBody>
      </p:sp>
      <p:sp>
        <p:nvSpPr>
          <p:cNvPr id="1048645" name="Text 6"/>
          <p:cNvSpPr/>
          <p:nvPr/>
        </p:nvSpPr>
        <p:spPr>
          <a:xfrm>
            <a:off x="9877901" y="4379357"/>
            <a:ext cx="3928586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Ongoing testing enhances product quality. Feedback is gathered each sprint.</a:t>
            </a:r>
            <a:endParaRPr lang="en-US" sz="18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AFF74F-0BA6-3B2B-8270-A54C7BDD43B3}"/>
              </a:ext>
            </a:extLst>
          </p:cNvPr>
          <p:cNvSpPr/>
          <p:nvPr/>
        </p:nvSpPr>
        <p:spPr>
          <a:xfrm>
            <a:off x="12708294" y="7663543"/>
            <a:ext cx="1922106" cy="5660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50" name="Text 0"/>
          <p:cNvSpPr/>
          <p:nvPr/>
        </p:nvSpPr>
        <p:spPr>
          <a:xfrm>
            <a:off x="837724" y="1516618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Scrum Disadvantages</a:t>
            </a:r>
            <a:endParaRPr lang="en-US" sz="4400" dirty="0"/>
          </a:p>
        </p:txBody>
      </p:sp>
      <p:sp>
        <p:nvSpPr>
          <p:cNvPr id="1048651" name="Shape 1"/>
          <p:cNvSpPr/>
          <p:nvPr/>
        </p:nvSpPr>
        <p:spPr>
          <a:xfrm>
            <a:off x="837724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48652" name="Text 2"/>
          <p:cNvSpPr/>
          <p:nvPr/>
        </p:nvSpPr>
        <p:spPr>
          <a:xfrm>
            <a:off x="1084659" y="282654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Limited Change</a:t>
            </a:r>
            <a:endParaRPr lang="en-US" sz="2200" dirty="0"/>
          </a:p>
        </p:txBody>
      </p:sp>
      <p:sp>
        <p:nvSpPr>
          <p:cNvPr id="1048653" name="Text 3"/>
          <p:cNvSpPr/>
          <p:nvPr/>
        </p:nvSpPr>
        <p:spPr>
          <a:xfrm>
            <a:off x="1084659" y="3322082"/>
            <a:ext cx="312074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Discourages changes during a sprint. This can be restrictive.</a:t>
            </a:r>
            <a:endParaRPr lang="en-US" sz="1850" dirty="0"/>
          </a:p>
        </p:txBody>
      </p:sp>
      <p:sp>
        <p:nvSpPr>
          <p:cNvPr id="1048654" name="Shape 4"/>
          <p:cNvSpPr/>
          <p:nvPr/>
        </p:nvSpPr>
        <p:spPr>
          <a:xfrm>
            <a:off x="4691658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48655" name="Text 5"/>
          <p:cNvSpPr/>
          <p:nvPr/>
        </p:nvSpPr>
        <p:spPr>
          <a:xfrm>
            <a:off x="4938593" y="2826544"/>
            <a:ext cx="288274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Incomplete Framework</a:t>
            </a:r>
            <a:endParaRPr lang="en-US" sz="2200" dirty="0"/>
          </a:p>
        </p:txBody>
      </p:sp>
      <p:sp>
        <p:nvSpPr>
          <p:cNvPr id="1048656" name="Text 6"/>
          <p:cNvSpPr/>
          <p:nvPr/>
        </p:nvSpPr>
        <p:spPr>
          <a:xfrm>
            <a:off x="4938593" y="3322082"/>
            <a:ext cx="312074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limited technical guidance. Integration with other frameworks is needed.</a:t>
            </a:r>
            <a:endParaRPr lang="en-US" sz="1850" dirty="0"/>
          </a:p>
        </p:txBody>
      </p:sp>
      <p:sp>
        <p:nvSpPr>
          <p:cNvPr id="1048657" name="Shape 7"/>
          <p:cNvSpPr/>
          <p:nvPr/>
        </p:nvSpPr>
        <p:spPr>
          <a:xfrm>
            <a:off x="837724" y="4957405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48658" name="Text 8"/>
          <p:cNvSpPr/>
          <p:nvPr/>
        </p:nvSpPr>
        <p:spPr>
          <a:xfrm>
            <a:off x="1084659" y="5204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Undefined Projects</a:t>
            </a:r>
            <a:endParaRPr lang="en-US" sz="2200" dirty="0"/>
          </a:p>
        </p:txBody>
      </p:sp>
      <p:sp>
        <p:nvSpPr>
          <p:cNvPr id="1048659" name="Text 9"/>
          <p:cNvSpPr/>
          <p:nvPr/>
        </p:nvSpPr>
        <p:spPr>
          <a:xfrm>
            <a:off x="1084659" y="5699879"/>
            <a:ext cx="6974681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May not suit projects with unclear objectives. Requirements change frequently.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64" name="Text 0"/>
          <p:cNvSpPr/>
          <p:nvPr/>
        </p:nvSpPr>
        <p:spPr>
          <a:xfrm>
            <a:off x="837724" y="1428869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Scrum: Key Takeaways</a:t>
            </a:r>
            <a:endParaRPr lang="en-US" sz="4400" dirty="0"/>
          </a:p>
        </p:txBody>
      </p:sp>
      <p:pic>
        <p:nvPicPr>
          <p:cNvPr id="209717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1048665" name="Text 1"/>
          <p:cNvSpPr/>
          <p:nvPr/>
        </p:nvSpPr>
        <p:spPr>
          <a:xfrm>
            <a:off x="2393513" y="273117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04866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Encourages team collaboration and adaptability.</a:t>
            </a:r>
            <a:endParaRPr lang="en-US" sz="1850" dirty="0"/>
          </a:p>
        </p:txBody>
      </p:sp>
      <p:pic>
        <p:nvPicPr>
          <p:cNvPr id="209717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1048667" name="Text 3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Delivery Speed</a:t>
            </a:r>
            <a:endParaRPr lang="en-US" sz="2200" dirty="0"/>
          </a:p>
        </p:txBody>
      </p:sp>
      <p:sp>
        <p:nvSpPr>
          <p:cNvPr id="1048668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Improves delivery speed and product quality.</a:t>
            </a:r>
            <a:endParaRPr lang="en-US" sz="1850" dirty="0"/>
          </a:p>
        </p:txBody>
      </p:sp>
      <p:pic>
        <p:nvPicPr>
          <p:cNvPr id="209717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048669" name="Text 5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Customer-Driven</a:t>
            </a:r>
            <a:endParaRPr lang="en-US" sz="2200" dirty="0"/>
          </a:p>
        </p:txBody>
      </p:sp>
      <p:sp>
        <p:nvSpPr>
          <p:cNvPr id="1048670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Beneficial for customer-driven environments.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75" name="Text 0"/>
          <p:cNvSpPr/>
          <p:nvPr/>
        </p:nvSpPr>
        <p:spPr>
          <a:xfrm>
            <a:off x="837724" y="2682597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1048676" name="Text 1"/>
          <p:cNvSpPr/>
          <p:nvPr/>
        </p:nvSpPr>
        <p:spPr>
          <a:xfrm>
            <a:off x="837724" y="3745587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Scrum is a powerful Agile framework. It encourages collaboration. It improves delivery speed and quality.</a:t>
            </a:r>
            <a:endParaRPr lang="en-US" sz="1850" dirty="0"/>
          </a:p>
        </p:txBody>
      </p:sp>
      <p:sp>
        <p:nvSpPr>
          <p:cNvPr id="1048677" name="Text 2"/>
          <p:cNvSpPr/>
          <p:nvPr/>
        </p:nvSpPr>
        <p:spPr>
          <a:xfrm>
            <a:off x="837724" y="4780836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implementation requires discipline. It needs commitment and skilled personnel.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cp:lastModifiedBy>Kishore K</cp:lastModifiedBy>
  <cp:revision>1</cp:revision>
  <dcterms:created xsi:type="dcterms:W3CDTF">2025-03-18T05:04:16Z</dcterms:created>
  <dcterms:modified xsi:type="dcterms:W3CDTF">2025-03-18T16:58:07Z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ee49c938913c4882a1da72968aef9b30</vt:lpwstr>
  </property>
</Properties>
</file>